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65" r:id="rId3"/>
    <p:sldId id="2941" r:id="rId4"/>
    <p:sldId id="2946" r:id="rId5"/>
    <p:sldId id="2950" r:id="rId6"/>
    <p:sldId id="2951" r:id="rId7"/>
    <p:sldId id="2948" r:id="rId8"/>
    <p:sldId id="2949" r:id="rId9"/>
    <p:sldId id="2672" r:id="rId10"/>
    <p:sldId id="2674" r:id="rId11"/>
    <p:sldId id="2947" r:id="rId12"/>
    <p:sldId id="2677" r:id="rId13"/>
    <p:sldId id="393" r:id="rId14"/>
    <p:sldId id="426" r:id="rId15"/>
    <p:sldId id="2678" r:id="rId16"/>
    <p:sldId id="424" r:id="rId17"/>
    <p:sldId id="425" r:id="rId18"/>
    <p:sldId id="2679" r:id="rId19"/>
    <p:sldId id="430" r:id="rId20"/>
    <p:sldId id="402" r:id="rId21"/>
    <p:sldId id="403" r:id="rId22"/>
    <p:sldId id="405" r:id="rId23"/>
    <p:sldId id="406" r:id="rId24"/>
    <p:sldId id="408" r:id="rId25"/>
    <p:sldId id="2738" r:id="rId26"/>
    <p:sldId id="431" r:id="rId27"/>
    <p:sldId id="2937" r:id="rId28"/>
    <p:sldId id="2938" r:id="rId29"/>
    <p:sldId id="2939" r:id="rId30"/>
    <p:sldId id="2940" r:id="rId31"/>
    <p:sldId id="2933" r:id="rId32"/>
    <p:sldId id="2934" r:id="rId33"/>
    <p:sldId id="2935" r:id="rId34"/>
    <p:sldId id="2936" r:id="rId35"/>
    <p:sldId id="2671" r:id="rId36"/>
    <p:sldId id="263" r:id="rId37"/>
    <p:sldId id="939" r:id="rId38"/>
    <p:sldId id="2932" r:id="rId39"/>
    <p:sldId id="977" r:id="rId40"/>
    <p:sldId id="1053" r:id="rId41"/>
    <p:sldId id="2918" r:id="rId42"/>
    <p:sldId id="2897" r:id="rId43"/>
    <p:sldId id="1070" r:id="rId44"/>
    <p:sldId id="1071" r:id="rId45"/>
    <p:sldId id="1072" r:id="rId46"/>
    <p:sldId id="1060" r:id="rId47"/>
    <p:sldId id="2896" r:id="rId48"/>
    <p:sldId id="2904" r:id="rId49"/>
    <p:sldId id="2916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5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364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798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0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975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448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68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0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97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59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78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83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878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13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00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550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6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072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52744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59945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39006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14485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42774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5887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7389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6292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260222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47835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750486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292675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55956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99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10/13/20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2pd3Y6aBa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png"/><Relationship Id="rId5" Type="http://schemas.openxmlformats.org/officeDocument/2006/relationships/image" Target="../media/image22.jpeg"/><Relationship Id="rId4" Type="http://schemas.openxmlformats.org/officeDocument/2006/relationships/image" Target="../media/image25.png"/><Relationship Id="rId9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3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5" Type="http://schemas.openxmlformats.org/officeDocument/2006/relationships/image" Target="../media/image34.png"/><Relationship Id="rId4" Type="http://schemas.openxmlformats.org/officeDocument/2006/relationships/hyperlink" Target="https://youtu.be/cNN_tTXABU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lamport.azurewebsites.net/pubs/pubs.html#lamport-paxos" TargetMode="External"/><Relationship Id="rId3" Type="http://schemas.openxmlformats.org/officeDocument/2006/relationships/hyperlink" Target="https://www.usenix.org/system/files/conference/atc14/atc14-paper-ongaro.pdf" TargetMode="External"/><Relationship Id="rId7" Type="http://schemas.openxmlformats.org/officeDocument/2006/relationships/hyperlink" Target="https://raft.github.io/" TargetMode="External"/><Relationship Id="rId12" Type="http://schemas.openxmlformats.org/officeDocument/2006/relationships/hyperlink" Target="https://lamport.azurewebsites.net/pubs/pubs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47.png"/><Relationship Id="rId5" Type="http://schemas.openxmlformats.org/officeDocument/2006/relationships/hyperlink" Target="https://raft.github.io/raft.pdf" TargetMode="External"/><Relationship Id="rId10" Type="http://schemas.openxmlformats.org/officeDocument/2006/relationships/hyperlink" Target="https://lamport.azurewebsites.net/pubs/pubs.html#paxos-simple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s://lamport.azurewebsites.net/pubs/pubs.html#spec-and-verifying" TargetMode="External"/><Relationship Id="rId3" Type="http://schemas.openxmlformats.org/officeDocument/2006/relationships/image" Target="../media/image48.png"/><Relationship Id="rId7" Type="http://schemas.openxmlformats.org/officeDocument/2006/relationships/hyperlink" Target="https://www.di.ens.fr/~cousot/AI/" TargetMode="External"/><Relationship Id="rId12" Type="http://schemas.openxmlformats.org/officeDocument/2006/relationships/image" Target="../media/image52.png"/><Relationship Id="rId2" Type="http://schemas.openxmlformats.org/officeDocument/2006/relationships/hyperlink" Target="https://lamport.azurewebsites.net/tla/tla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hyperlink" Target="https://slideplayer.com/slide/8506871/" TargetMode="External"/><Relationship Id="rId5" Type="http://schemas.openxmlformats.org/officeDocument/2006/relationships/hyperlink" Target="https://youtu.be/eSaIKHQOo4c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www.kframework.org/" TargetMode="External"/><Relationship Id="rId9" Type="http://schemas.openxmlformats.org/officeDocument/2006/relationships/hyperlink" Target="https://pdf.sciencedirectassets.com/271600/1-s2.0-S0167642306X01387/1-s2.0-S0167642306001560/main.pdf?X-Amz-Security-Token=IQoJb3JpZ2luX2VjECMaCXVzLWVhc3QtMSJGMEQCIEgQRiZ4Hr1Lvu834melTJ7v4UKfV0hRi2flfbu9yQtaAiAd1ZjsGqSJcID1En0RFf3cED1kpro3M0jqdiT5LOZuuyq0AwhbEAMaDDA1OTAwMzU0Njg2NSIMV8x1Pk3N40DgejSmKpEDr8gi9XzxkBzsSgM9SaribeHp8M9b7rLrRt6DezFoubxy4W3fu1Ul7O%2BEFmEXN724yORHE3fvF5MOBk2tCF0lHPVHPeM%2ByTFJ2cASD5NtfygOkOWloVeRpnvaT82zrfOjmJPCztANQ7JEIpTsMliIFPeMCucz6WLGRiaC5H88vJJwtXmR6%2BHl4Ef%2BKid32Vu%2FTiLAcb6CdE3NqkPBgf9pKr3L2Rxrr91UW49URUuWYTCRUA8yxqp7YqqmAUS7WncK5LLbev1%2FdvwG%2FS6jt6Ulazz4wNl6G4qDOgTNU%2FALa%2FPq8byVEucmHJpUSIQfabVBy%2BJABaeZvXAd%2BP0d2fXOofEpAjgdzom7EHZQwEDxFYDlYr7jNBndjoEHSI9xnY2dGCmjrcbPL%2BYohL%2FFcri035gn0UY6ZYM8kY0lfx22XefAQfjrfI5XUz6uO2IfHupg7vjFETNn%2B36BdWcxLnLz125k13LH%2F9DdF23XVqozc3%2BzhOxW2p9gI7J1GxWq5TVWRiNrJF9BT9ALrzvATJL5INEwg5CG%2FAU67AHJ8EUVWwxDtJU4DwR0iGzfEB4shIltcBzo9g5SMOTHChTrdg03MxCQYVmTthF7rV48pr4kGkB41GUEgDUN2d4awOolIkt%2FkCkfEODZ7BJHIMrJi%2BCvWHoEk%2FST8nLx%2BIx4VE67u484ZOsZw2AM%2B05YE0ZRc4I9WmQ5eH4ycA%2BDW2Kt%2FFYcJqM5mE9XVyKcojJh0kPmf5qRaRFyvpUw5fbbfY1fMNZjnTuvs3yHacNSSaX1B81uOZ%2FUsGpwnmbm4D2bafEL3O2Xt1jpPDrhsR%2FatpHZp7v1nCfl7%2BEx30%2F%2BlI46hk4Sd247FzgMDQ%3D%3D&amp;X-Amz-Algorithm=AWS4-HMAC-SHA256&amp;X-Amz-Date=20201010T114752Z&amp;X-Amz-SignedHeaders=host&amp;X-Amz-Expires=300&amp;X-Amz-Credential=ASIAQ3PHCVTY4GLONTNH%2F20201010%2Fus-east-1%2Fs3%2Faws4_request&amp;X-Amz-Signature=4e6956817e543405278ad5c8bafcafca7429f623a79791ddc66f48bf44cdced4&amp;hash=6715a555099565663b0bf919c25c43b30a9c799f040b7bec6181166b03369365&amp;host=68042c943591013ac2b2430a89b270f6af2c76d8dfd086a07176afe7c76c2c61&amp;pii=S0167642306001560&amp;tid=spdf-7368b158-e869-4754-ace8-c07a8e407081&amp;sid=dd73f3b22fada140c6195b67f8fb279f86d4gxrqa&amp;type=client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hyperlink" Target="https://slideplayer.com/slide/5116674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youtu.be/qebjdwoZ7SQ" TargetMode="External"/><Relationship Id="rId9" Type="http://schemas.openxmlformats.org/officeDocument/2006/relationships/hyperlink" Target="https://youtu.be/QpLeWXEGiUc?t=105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m5LAxKxrD8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hyperlink" Target="https://www.getyourguide.com/activity/corfu-l405/from-corfu-boat-cruise-to-antipaxos-island-the-blue-caves-t152748?utm_force=0" TargetMode="Externa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ho.hypha.earth/#/proposals/role" TargetMode="External"/><Relationship Id="rId7" Type="http://schemas.openxmlformats.org/officeDocument/2006/relationships/hyperlink" Target="http://dho.hypha.earth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hyperlink" Target="https://medium.com/dxchainglobal/dxchain-study-an-overview-of-consensus-algorithms-fb17c0416cb7" TargetMode="Externa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UQ8xYWR4do?t=1311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cFqFfsAlSQ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hyperlink" Target="https://www.getyourguide.com/activity/corfu-l405/from-corfu-boat-cruise-to-antipaxos-island-the-blue-caves-t152748?utm_force=0" TargetMode="Externa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Yp4LYbnnW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rtdrdwDpZ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hyperlink" Target="https://youtu.be/15uy9Ga-14I?t=139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15uy9Ga-14I?t=499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youtu.be/15uy9Ga-14I?t=1725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pdf.sciencedirectassets.com/271503/1-s2.0-S0898122100X01071/1-s2.0-S0898122100000973/main.pdf?X-Amz-Security-Token=IQoJb3JpZ2luX2VjEN3%2F%2F%2F%2F%2F%2F%2F%2F%2F%2FwEaCXVzLWVhc3QtMSJHMEUCIDSMUpHxRs4qWO57byUEc7QmMs5yCTdZEvkRnaZy5JGbAiEA6sOTZOKl79qflIhbgS0P2qhI5X0sghk7ylFZZdAv8VIqtAMIFhADGgwwNTkwMDM1NDY4NjUiDAyZcRNptamB3wqRRiqRAwP%2BqHd4Tl0eYRmVu8lLgbP7vCn5TXUyep1peElykHrKESPlBmOtVxDi8%2Fjt9Acn0PvIX5VrArEDZVlCJWuNOIkvzsrdh%2FNkpRSGon9uqBdm9HUypc%2FSwTN8PyNc5x2%2FvT%2FOCNRI2t%2FDoGTB1P0fFcmDG7LS2Kg6Bw%2FqLEdmH66YaA%2FMY5PiGSn7Bo4gTr81OMta3FC4qTB5oL0hBcNe5fVAUyas5zvKXC0L%2FGCm%2BXAXAooKeosd8NDAP4by%2FpjpQDg9pxv2ARiJ9n3H%2F2oobZbYqZnYiezGWLpRQodH2pIWi9xbyFnsnWIe8VJIz%2B7e%2FeU3ZG5NHyEDu3LxYZuB7E9zzTjLX4hoVNQ3iRdyl%2BOa1SONIsGgS0BkfBTZtxS83%2BEobHEUpFkavhDwA6O%2FseO4ziD8e%2FJ1Qbqk680N0m1AxqR%2BMAFK%2FsrY7CeQQxPVpJ06njhXCfFVf06IHUoloSc0u74NTjRTyFBrZxOmIYNh2ZJVk8fe2SlmTAV7pgk0s7I7fifLmjyjNn5qh%2BY5Dry8MO%2F39vsFOusBkmrULViRATEbjdxeyel2aLaunIljH4172nKMUkGj35%2FmgcNXOR%2F5l580CUnbR9H52negGbssZ1tb5jzaDVetuBSmDKwak37mQhYirSM%2FqIIRxyap7R1%2BJNNdZGvB856NcpX2S%2BPMWh2XOQBuU95G7VY7uNY1MuY%2BzBT6H8UT3NH0zL%2Bnabhyt%2FMGStOuCu19v5gxsOBKhJPzOVbnwSypX9oVQ1QehZtyR%2Bzd%2FCY5yw%2FHEaMQT6y1HB2ba7DL5vxLCiAhNNQi17xF3WwQ1i5sECyGdvFA9Mz2F4gWBswfQPDQO%2BGjPJrlVjAEvQ%3D%3D&amp;X-Amz-Algorithm=AWS4-HMAC-SHA256&amp;X-Amz-Date=20201007T134837Z&amp;X-Amz-SignedHeaders=host&amp;X-Amz-Expires=300&amp;X-Amz-Credential=ASIAQ3PHCVTYQTK7RZ6C%2F20201007%2Fus-east-1%2Fs3%2Faws4_request&amp;X-Amz-Signature=7b31535ecd0195d7e3d5ad9073630e182ef7ba51dc5fbdbc700d69c340f1dbdd&amp;hash=ca31167fe8978bad46b9d21bd4c89cc455a48b48cc87c326e40ba683e9148343&amp;host=68042c943591013ac2b2430a89b270f6af2c76d8dfd086a07176afe7c76c2c61&amp;pii=S0898122100000973&amp;tid=spdf-446306a6-9f17-47e7-8af4-daae0f10ce50&amp;sid=de47d8e858046843870b31a59652b0678fdagxrqa&amp;type=clien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lato.stanford.edu/entries/weyl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garo.com/syllabi/Intro-to-Systems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toyhouse.wiki:81/index.php/2020%E5%B9%B4%E7%A7%8B%E8%AE%A1%E7%AE%97%E6%80%9D%E7%BB%B4%E5%92%8C%E7%B3%BB%E7%BB%9F%E8%AE%BE%E8%AE%A1-%E7%AC%AC4%E5%91%A8-%E9%83%91%E5%90%89%E6%BA%90#.E8.AF.BE.E7.A8.8B.E6.80.9D.E8.80.83" TargetMode="Externa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hyperlink" Target="https://youtu.be/QpLeWXEGiUc?t=105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youtu.be/qebjdwoZ7S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6" Type="http://schemas.openxmlformats.org/officeDocument/2006/relationships/hyperlink" Target="https://youtu.be/-WSWz1H3mJg?t=559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hkmoZ8e5Qn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hyperlink" Target="https://youtu.be/_EKgwOAAWZ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5" Type="http://schemas.openxmlformats.org/officeDocument/2006/relationships/image" Target="../media/image13.png"/><Relationship Id="rId4" Type="http://schemas.openxmlformats.org/officeDocument/2006/relationships/hyperlink" Target="https://youtu.be/AADZo73yrq4?t=78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" sz="2400" dirty="0"/>
            </a:br>
            <a:r>
              <a:rPr lang="en" sz="2400" dirty="0"/>
              <a:t>The Whole Computer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Koo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3, 2020</a:t>
            </a:r>
            <a:endParaRPr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4BD507E-53E3-6E46-B3EA-AB76EB189C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983" y="1440898"/>
            <a:ext cx="2734033" cy="19036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457450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93814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2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2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388963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Main Parts of 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1699" y="1503820"/>
            <a:ext cx="6430063" cy="2998438"/>
          </a:xfrm>
        </p:spPr>
        <p:txBody>
          <a:bodyPr/>
          <a:lstStyle/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Instruction memory (ROM)</a:t>
            </a:r>
          </a:p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Memory (RAM):</a:t>
            </a:r>
          </a:p>
          <a:p>
            <a:pPr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Screen (memory map)</a:t>
            </a:r>
          </a:p>
          <a:p>
            <a:pPr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Keyboard (memory map)</a:t>
            </a:r>
          </a:p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CPU</a:t>
            </a:r>
          </a:p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</p:spTree>
    <p:extLst>
      <p:ext uri="{BB962C8B-B14F-4D97-AF65-F5344CB8AC3E}">
        <p14:creationId xmlns:p14="http://schemas.microsoft.com/office/powerpoint/2010/main" val="418069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41676"/>
            <a:ext cx="8520600" cy="57270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1492" y="685800"/>
            <a:ext cx="6221015" cy="3657599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100" dirty="0">
                <a:ea typeface="新細明體" panose="02020500000000000000" pitchFamily="18" charset="-120"/>
              </a:rPr>
              <a:t> to x,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100" dirty="0">
                <a:ea typeface="新細明體" panose="02020500000000000000" pitchFamily="18" charset="-120"/>
              </a:rPr>
              <a:t> to 1,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100" dirty="0" err="1">
                <a:ea typeface="新細明體" panose="02020500000000000000" pitchFamily="18" charset="-120"/>
              </a:rPr>
              <a:t>k</a:t>
            </a:r>
            <a:r>
              <a:rPr lang="en-US" altLang="zh-TW" sz="10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100" dirty="0" err="1">
                <a:ea typeface="新細明體" panose="02020500000000000000" pitchFamily="18" charset="-120"/>
              </a:rPr>
              <a:t>x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More about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389959" y="571501"/>
            <a:ext cx="3186113" cy="3019425"/>
            <a:chOff x="2943" y="576"/>
            <a:chExt cx="2676" cy="2536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316472"/>
                </p:ext>
              </p:extLst>
            </p:nvPr>
          </p:nvGraphicFramePr>
          <p:xfrm>
            <a:off x="2943" y="981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6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943" y="981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50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43498"/>
            <a:ext cx="8520600" cy="57270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320040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 dirty="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 dirty="0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dirty="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311069"/>
              </p:ext>
            </p:extLst>
          </p:nvPr>
        </p:nvGraphicFramePr>
        <p:xfrm>
          <a:off x="1307407" y="1501337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07407" y="1501337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046135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80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051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022887" y="3581278"/>
            <a:ext cx="4672740" cy="1432423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Autofit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000" u="sng" dirty="0">
                <a:ea typeface="新細明體" panose="02020500000000000000" pitchFamily="18" charset="-120"/>
              </a:rPr>
              <a:t>How to set the </a:t>
            </a:r>
            <a:r>
              <a:rPr lang="en-US" altLang="zh-TW" sz="800" u="sng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800" u="sng" dirty="0" err="1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row,col</a:t>
            </a:r>
            <a:r>
              <a:rPr lang="en-US" altLang="zh-TW" sz="800" u="sng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r>
              <a:rPr lang="en-US" altLang="zh-TW" sz="1000" u="sng" dirty="0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00" dirty="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000" b="1" dirty="0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000" dirty="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000" dirty="0">
                <a:ea typeface="新細明體" panose="02020500000000000000" pitchFamily="18" charset="-120"/>
              </a:rPr>
            </a:br>
            <a:r>
              <a:rPr lang="en-US" altLang="zh-TW" sz="1000" dirty="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000" b="1" dirty="0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000" dirty="0">
                <a:ea typeface="新細明體" panose="02020500000000000000" pitchFamily="18" charset="-120"/>
              </a:rPr>
              <a:t>to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000" dirty="0">
                <a:ea typeface="新細明體" panose="02020500000000000000" pitchFamily="18" charset="-120"/>
              </a:rPr>
              <a:t> or to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000" b="1" dirty="0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800" dirty="0">
                <a:ea typeface="新細明體" panose="02020500000000000000" pitchFamily="18" charset="-120"/>
              </a:rPr>
              <a:t>(</a:t>
            </a:r>
            <a:r>
              <a:rPr lang="en-US" altLang="zh-TW" sz="600" dirty="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800" dirty="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00" dirty="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8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drawPixel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(</a:t>
            </a:r>
            <a:r>
              <a:rPr lang="en-US" altLang="zh-TW" sz="8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row,col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800" dirty="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138493"/>
              </p:ext>
            </p:extLst>
          </p:nvPr>
        </p:nvGraphicFramePr>
        <p:xfrm>
          <a:off x="3959817" y="933571"/>
          <a:ext cx="3926883" cy="2658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3959817" y="933571"/>
                        <a:ext cx="3926883" cy="2658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575984" y="1367725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4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82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/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Keyboard chip:</a:t>
            </a:r>
            <a:r>
              <a:rPr lang="en-US" altLang="zh-TW" sz="1200" dirty="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Input:</a:t>
            </a:r>
            <a:r>
              <a:rPr lang="en-US" altLang="zh-TW" sz="1200" dirty="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 dirty="0">
                <a:ea typeface="新細明體" panose="02020500000000000000" pitchFamily="18" charset="-120"/>
              </a:rPr>
            </a:br>
            <a:r>
              <a:rPr lang="en-US" altLang="zh-TW" sz="1200" dirty="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Output:</a:t>
            </a:r>
            <a:r>
              <a:rPr lang="en-US" altLang="zh-TW" sz="1200" dirty="0">
                <a:ea typeface="新細明體" panose="02020500000000000000" pitchFamily="18" charset="-120"/>
              </a:rPr>
              <a:t>   same</a:t>
            </a:r>
            <a:endParaRPr lang="en-US" altLang="zh-TW" sz="1200" dirty="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dirty="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dirty="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 dirty="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589470"/>
              </p:ext>
            </p:extLst>
          </p:nvPr>
        </p:nvGraphicFramePr>
        <p:xfrm>
          <a:off x="1400175" y="740460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8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400175" y="740460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920" y="3972207"/>
            <a:ext cx="6457950" cy="115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 dirty="0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 dirty="0" err="1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()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897012"/>
            <a:ext cx="3704538" cy="977362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695528" y="834551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80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598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conceptual / programmer’s view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56321" y="1332209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52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11700" y="93318"/>
            <a:ext cx="8520600" cy="572700"/>
          </a:xfrm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physical implementation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92607" y="731375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1017725"/>
            <a:ext cx="2628900" cy="160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207146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30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76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Mother Board?</a:t>
            </a:r>
            <a:endParaRPr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1396351-E86E-C84A-A343-5455D7F65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196" y="1113589"/>
            <a:ext cx="5593607" cy="358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9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The </a:t>
            </a:r>
            <a:r>
              <a:rPr lang="en-US" altLang="zh-TW" b="1" i="1" dirty="0">
                <a:ea typeface="新細明體" panose="02020500000000000000" pitchFamily="18" charset="-120"/>
              </a:rPr>
              <a:t>C</a:t>
            </a:r>
            <a:r>
              <a:rPr lang="en-US" altLang="zh-TW" dirty="0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0" y="1828800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961" y="1887141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0" y="3486150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820410"/>
              </p:ext>
            </p:extLst>
          </p:nvPr>
        </p:nvGraphicFramePr>
        <p:xfrm>
          <a:off x="2131814" y="1097756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0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097756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4656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691633"/>
              </p:ext>
            </p:extLst>
          </p:nvPr>
        </p:nvGraphicFramePr>
        <p:xfrm>
          <a:off x="3558472" y="1560091"/>
          <a:ext cx="3920152" cy="23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3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3558472" y="1560091"/>
                        <a:ext cx="3920152" cy="23386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392576"/>
              </p:ext>
            </p:extLst>
          </p:nvPr>
        </p:nvGraphicFramePr>
        <p:xfrm>
          <a:off x="3078362" y="871835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4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78362" y="871835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6">
            <a:extLst>
              <a:ext uri="{FF2B5EF4-FFF2-40B4-BE49-F238E27FC236}">
                <a16:creationId xmlns:a16="http://schemas.microsoft.com/office/drawing/2014/main" id="{1048ED30-6E63-DA4A-AE7D-CF12C6263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7300" y="131264"/>
            <a:ext cx="6572250" cy="559594"/>
          </a:xfrm>
          <a:noFill/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CPU </a:t>
            </a:r>
            <a:r>
              <a:rPr lang="en-US" altLang="zh-TW" sz="1200" dirty="0">
                <a:ea typeface="新細明體" panose="02020500000000000000" pitchFamily="18" charset="-120"/>
              </a:rPr>
              <a:t>implementation</a:t>
            </a:r>
          </a:p>
        </p:txBody>
      </p:sp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99" y="941783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 dirty="0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7964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2" grpId="0" build="p"/>
      <p:bldP spid="384003" grpId="0"/>
      <p:bldP spid="384007" grpId="0"/>
      <p:bldP spid="384008" grpId="0"/>
      <p:bldP spid="38400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122025"/>
              </p:ext>
            </p:extLst>
          </p:nvPr>
        </p:nvGraphicFramePr>
        <p:xfrm>
          <a:off x="2899373" y="1125500"/>
          <a:ext cx="3345254" cy="1351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899373" y="1125500"/>
                        <a:ext cx="3345254" cy="1351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242173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493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422933"/>
              </p:ext>
            </p:extLst>
          </p:nvPr>
        </p:nvGraphicFramePr>
        <p:xfrm>
          <a:off x="2200759" y="1133119"/>
          <a:ext cx="4191323" cy="2580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2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200759" y="1133119"/>
                        <a:ext cx="4191323" cy="2580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135691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9466" y="800100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2510356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25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4" t="-320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Counting and Abstract Counting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976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700" y="164897"/>
            <a:ext cx="8520600" cy="139711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 </a:t>
            </a:r>
            <a:r>
              <a:rPr lang="en-US" dirty="0">
                <a:solidFill>
                  <a:srgbClr val="FF0000"/>
                </a:solidFill>
              </a:rPr>
              <a:t>Thesis</a:t>
            </a:r>
            <a:r>
              <a:rPr lang="en-US" dirty="0">
                <a:solidFill>
                  <a:schemeClr val="tx1"/>
                </a:solidFill>
              </a:rPr>
              <a:t> of today’s lecture: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“How do you know that you know?”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“Writing Technology” being the a way to help reach consensus?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317FB3C-9FDB-2A4A-B0E3-EC8C3DC37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124" y="1896658"/>
            <a:ext cx="2591644" cy="197709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049F6D81-BDCA-3D4E-B756-7DC92E234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353" y="3873756"/>
            <a:ext cx="2001186" cy="1104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9AAEA-0003-CD47-9077-356BB333D5F3}"/>
              </a:ext>
            </a:extLst>
          </p:cNvPr>
          <p:cNvSpPr txBox="1"/>
          <p:nvPr/>
        </p:nvSpPr>
        <p:spPr>
          <a:xfrm>
            <a:off x="6324141" y="1506511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raft.github.io</a:t>
            </a:r>
            <a:r>
              <a:rPr lang="en-US" dirty="0">
                <a:hlinkClick r:id="rId7"/>
              </a:rPr>
              <a:t>/</a:t>
            </a:r>
            <a:endParaRPr lang="en-TW" dirty="0"/>
          </a:p>
        </p:txBody>
      </p:sp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6932BB86-9780-6C41-AF07-7ED55F5578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7699" y="1380171"/>
            <a:ext cx="2304321" cy="1225845"/>
          </a:xfrm>
          <a:prstGeom prst="rect">
            <a:avLst/>
          </a:prstGeom>
        </p:spPr>
      </p:pic>
      <p:pic>
        <p:nvPicPr>
          <p:cNvPr id="12" name="Picture 11">
            <a:hlinkClick r:id="rId10"/>
            <a:extLst>
              <a:ext uri="{FF2B5EF4-FFF2-40B4-BE49-F238E27FC236}">
                <a16:creationId xmlns:a16="http://schemas.microsoft.com/office/drawing/2014/main" id="{149F1A92-B4CF-2348-B3E2-90DEAEE411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7699" y="3137989"/>
            <a:ext cx="2304321" cy="12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1D24F5-04FD-9F45-B912-B5E70035A3A5}"/>
              </a:ext>
            </a:extLst>
          </p:cNvPr>
          <p:cNvSpPr txBox="1"/>
          <p:nvPr/>
        </p:nvSpPr>
        <p:spPr>
          <a:xfrm>
            <a:off x="783280" y="4698475"/>
            <a:ext cx="4073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2"/>
              </a:rPr>
              <a:t>https://</a:t>
            </a:r>
            <a:r>
              <a:rPr lang="en-US" dirty="0" err="1">
                <a:hlinkClick r:id="rId12"/>
              </a:rPr>
              <a:t>lamport.azurewebsites.net</a:t>
            </a:r>
            <a:r>
              <a:rPr lang="en-US" dirty="0">
                <a:hlinkClick r:id="rId12"/>
              </a:rPr>
              <a:t>/pubs/</a:t>
            </a:r>
            <a:r>
              <a:rPr lang="en-US" dirty="0" err="1">
                <a:hlinkClick r:id="rId12"/>
              </a:rPr>
              <a:t>pubs.html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D4EF6-3190-814F-B365-5069708CCA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19084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Language Independent Analysis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1352981"/>
          </a:xfrm>
        </p:spPr>
        <p:txBody>
          <a:bodyPr/>
          <a:lstStyle/>
          <a:p>
            <a:r>
              <a:rPr lang="en-US" b="1" dirty="0"/>
              <a:t>To ensure universality, one needs to be language/implementation agnostic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EEF99-ECC9-E240-89CD-1D0055ACA1A0}"/>
              </a:ext>
            </a:extLst>
          </p:cNvPr>
          <p:cNvGrpSpPr/>
          <p:nvPr/>
        </p:nvGrpSpPr>
        <p:grpSpPr>
          <a:xfrm>
            <a:off x="311699" y="2946280"/>
            <a:ext cx="3676006" cy="2089489"/>
            <a:chOff x="490858" y="2916763"/>
            <a:chExt cx="3676006" cy="2089489"/>
          </a:xfrm>
        </p:grpSpPr>
        <p:pic>
          <p:nvPicPr>
            <p:cNvPr id="3074" name="Picture 2">
              <a:hlinkClick r:id="rId2"/>
              <a:extLst>
                <a:ext uri="{FF2B5EF4-FFF2-40B4-BE49-F238E27FC236}">
                  <a16:creationId xmlns:a16="http://schemas.microsoft.com/office/drawing/2014/main" id="{9B503666-BE40-4341-A129-F2BC38BEB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49" y="2916763"/>
              <a:ext cx="2486025" cy="1654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1588C1-FF25-FE4F-B4DE-CEF5809ED73A}"/>
                </a:ext>
              </a:extLst>
            </p:cNvPr>
            <p:cNvSpPr txBox="1"/>
            <p:nvPr/>
          </p:nvSpPr>
          <p:spPr>
            <a:xfrm>
              <a:off x="490858" y="4698475"/>
              <a:ext cx="36760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2"/>
                </a:rPr>
                <a:t>Mathematical Abstraction of Temporal Logic</a:t>
              </a:r>
              <a:endParaRPr lang="en-TW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E802C3-6947-C34C-BFE1-093FA5FF7DCB}"/>
              </a:ext>
            </a:extLst>
          </p:cNvPr>
          <p:cNvGrpSpPr/>
          <p:nvPr/>
        </p:nvGrpSpPr>
        <p:grpSpPr>
          <a:xfrm>
            <a:off x="5450055" y="2959967"/>
            <a:ext cx="2353529" cy="2051178"/>
            <a:chOff x="5275201" y="2955074"/>
            <a:chExt cx="2353529" cy="20511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17B46E-AA1A-0346-A296-298852C9ACB2}"/>
                </a:ext>
              </a:extLst>
            </p:cNvPr>
            <p:cNvSpPr txBox="1"/>
            <p:nvPr/>
          </p:nvSpPr>
          <p:spPr>
            <a:xfrm>
              <a:off x="5275201" y="4698475"/>
              <a:ext cx="23535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4"/>
                </a:rPr>
                <a:t>http://</a:t>
              </a:r>
              <a:r>
                <a:rPr lang="en-US" dirty="0" err="1">
                  <a:hlinkClick r:id="rId4"/>
                </a:rPr>
                <a:t>www.kframework.org</a:t>
              </a:r>
              <a:r>
                <a:rPr lang="en-US" dirty="0">
                  <a:hlinkClick r:id="rId4"/>
                </a:rPr>
                <a:t>/</a:t>
              </a:r>
              <a:endParaRPr lang="en-TW" dirty="0"/>
            </a:p>
          </p:txBody>
        </p:sp>
        <p:pic>
          <p:nvPicPr>
            <p:cNvPr id="11" name="Picture 10">
              <a:hlinkClick r:id="rId5"/>
              <a:extLst>
                <a:ext uri="{FF2B5EF4-FFF2-40B4-BE49-F238E27FC236}">
                  <a16:creationId xmlns:a16="http://schemas.microsoft.com/office/drawing/2014/main" id="{D9DEA72D-23D6-094A-BB7C-000521971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9250" y="2955074"/>
              <a:ext cx="2045432" cy="165401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0B7B3B-8480-2248-A5A0-9FEAD8372204}"/>
              </a:ext>
            </a:extLst>
          </p:cNvPr>
          <p:cNvGrpSpPr/>
          <p:nvPr/>
        </p:nvGrpSpPr>
        <p:grpSpPr>
          <a:xfrm>
            <a:off x="4896974" y="1543402"/>
            <a:ext cx="2906610" cy="1280262"/>
            <a:chOff x="2697494" y="1538315"/>
            <a:chExt cx="3319306" cy="1488432"/>
          </a:xfrm>
        </p:grpSpPr>
        <p:pic>
          <p:nvPicPr>
            <p:cNvPr id="12" name="Picture 11">
              <a:hlinkClick r:id="rId7"/>
              <a:extLst>
                <a:ext uri="{FF2B5EF4-FFF2-40B4-BE49-F238E27FC236}">
                  <a16:creationId xmlns:a16="http://schemas.microsoft.com/office/drawing/2014/main" id="{73E7A305-96F9-BC4E-A567-B0F8B007B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97494" y="1538315"/>
              <a:ext cx="3319306" cy="118755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E1F5E4-AE98-6745-A698-FD5567ACF78B}"/>
                </a:ext>
              </a:extLst>
            </p:cNvPr>
            <p:cNvSpPr txBox="1"/>
            <p:nvPr/>
          </p:nvSpPr>
          <p:spPr>
            <a:xfrm>
              <a:off x="2981203" y="2718970"/>
              <a:ext cx="27478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7"/>
                </a:rPr>
                <a:t>https://</a:t>
              </a:r>
              <a:r>
                <a:rPr lang="en-US" dirty="0" err="1">
                  <a:hlinkClick r:id="rId7"/>
                </a:rPr>
                <a:t>www.di.ens.fr</a:t>
              </a:r>
              <a:r>
                <a:rPr lang="en-US" dirty="0">
                  <a:hlinkClick r:id="rId7"/>
                </a:rPr>
                <a:t>/~</a:t>
              </a:r>
              <a:r>
                <a:rPr lang="en-US" dirty="0" err="1">
                  <a:hlinkClick r:id="rId7"/>
                </a:rPr>
                <a:t>cousot</a:t>
              </a:r>
              <a:r>
                <a:rPr lang="en-US" dirty="0">
                  <a:hlinkClick r:id="rId7"/>
                </a:rPr>
                <a:t>/AI/</a:t>
              </a:r>
              <a:endParaRPr lang="en-TW" dirty="0"/>
            </a:p>
          </p:txBody>
        </p:sp>
      </p:grpSp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924CADDC-CCF8-2940-827B-F5B3D58446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968" y="3362755"/>
            <a:ext cx="1998063" cy="821057"/>
          </a:xfrm>
          <a:prstGeom prst="rect">
            <a:avLst/>
          </a:prstGeom>
        </p:spPr>
      </p:pic>
      <p:pic>
        <p:nvPicPr>
          <p:cNvPr id="16" name="Picture 15">
            <a:hlinkClick r:id="rId11"/>
            <a:extLst>
              <a:ext uri="{FF2B5EF4-FFF2-40B4-BE49-F238E27FC236}">
                <a16:creationId xmlns:a16="http://schemas.microsoft.com/office/drawing/2014/main" id="{1B61122C-46B5-9343-B6F2-CFC43272091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8892" y="1654523"/>
            <a:ext cx="2406220" cy="1024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A9F65-A73E-0844-893F-9ABCE4917450}"/>
              </a:ext>
            </a:extLst>
          </p:cNvPr>
          <p:cNvSpPr txBox="1"/>
          <p:nvPr/>
        </p:nvSpPr>
        <p:spPr>
          <a:xfrm>
            <a:off x="656010" y="2664686"/>
            <a:ext cx="334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3"/>
              </a:rPr>
              <a:t>Link to a short paper introducing TLA+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13370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Cognitive Foundation X makes sense in Context 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4A1A3-075A-544E-A817-DB5A6C49B308}"/>
              </a:ext>
            </a:extLst>
          </p:cNvPr>
          <p:cNvSpPr txBox="1"/>
          <p:nvPr/>
        </p:nvSpPr>
        <p:spPr>
          <a:xfrm>
            <a:off x="234915" y="1971585"/>
            <a:ext cx="8674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3600" dirty="0"/>
              <a:t>In a World Y where all things make sense</a:t>
            </a:r>
          </a:p>
          <a:p>
            <a:pPr algn="ctr"/>
            <a:r>
              <a:rPr lang="en-US" sz="3600" dirty="0"/>
              <a:t>I</a:t>
            </a:r>
            <a:r>
              <a:rPr lang="en-TW" sz="3600" dirty="0"/>
              <a:t>f you speak the language of X!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4D384-28BF-544B-B6FD-72BACBF88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4893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Architectures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91FD96AE-B0B8-C443-B6B1-2C4FA7974E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446" y="1322564"/>
            <a:ext cx="2582327" cy="1687356"/>
          </a:xfrm>
          <a:prstGeom prst="rect">
            <a:avLst/>
          </a:prstGeom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78AAB674-E212-2843-8EE8-448FD3230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27" y="1322564"/>
            <a:ext cx="2245586" cy="168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7A9220-C353-FF43-AB6E-B07B440EF7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868" y="3009920"/>
            <a:ext cx="2939302" cy="1923333"/>
          </a:xfrm>
          <a:prstGeom prst="rect">
            <a:avLst/>
          </a:prstGeom>
        </p:spPr>
      </p:pic>
      <p:pic>
        <p:nvPicPr>
          <p:cNvPr id="4" name="Picture 3">
            <a:hlinkClick r:id="rId9"/>
            <a:extLst>
              <a:ext uri="{FF2B5EF4-FFF2-40B4-BE49-F238E27FC236}">
                <a16:creationId xmlns:a16="http://schemas.microsoft.com/office/drawing/2014/main" id="{11DCB1B4-B82A-C445-AEDE-C0A7A176D8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356" y="1322564"/>
            <a:ext cx="2582327" cy="1689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AD4B06-3B3B-BA44-ABC5-806ED4C808A2}"/>
              </a:ext>
            </a:extLst>
          </p:cNvPr>
          <p:cNvSpPr txBox="1"/>
          <p:nvPr/>
        </p:nvSpPr>
        <p:spPr>
          <a:xfrm>
            <a:off x="3629273" y="1868511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Quantum Computing </a:t>
            </a:r>
          </a:p>
          <a:p>
            <a:pPr algn="ctr"/>
            <a:r>
              <a:rPr lang="en-TW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9F409-97AE-1D44-9C0F-3B2F17D5AFC8}"/>
              </a:ext>
            </a:extLst>
          </p:cNvPr>
          <p:cNvSpPr txBox="1"/>
          <p:nvPr/>
        </p:nvSpPr>
        <p:spPr>
          <a:xfrm>
            <a:off x="3575777" y="3187952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Human Computing </a:t>
            </a:r>
          </a:p>
          <a:p>
            <a:pPr algn="ctr"/>
            <a:r>
              <a:rPr lang="en-TW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98BAE-4449-C04F-87B1-8DD3115C16FA}"/>
              </a:ext>
            </a:extLst>
          </p:cNvPr>
          <p:cNvSpPr txBox="1"/>
          <p:nvPr/>
        </p:nvSpPr>
        <p:spPr>
          <a:xfrm>
            <a:off x="6192446" y="3699694"/>
            <a:ext cx="2743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Please refer to Captcha</a:t>
            </a:r>
          </a:p>
          <a:p>
            <a:pPr algn="ctr"/>
            <a:r>
              <a:rPr lang="en-US" sz="1100" dirty="0"/>
              <a:t>https://</a:t>
            </a:r>
            <a:r>
              <a:rPr lang="en-US" sz="1100" dirty="0" err="1"/>
              <a:t>www.wikiwand.com</a:t>
            </a:r>
            <a:r>
              <a:rPr lang="en-US" sz="1100" dirty="0"/>
              <a:t>/</a:t>
            </a:r>
            <a:r>
              <a:rPr lang="en-US" sz="1100" dirty="0" err="1"/>
              <a:t>en</a:t>
            </a:r>
            <a:r>
              <a:rPr lang="en-US" sz="1100" dirty="0"/>
              <a:t>/CAPTCHA</a:t>
            </a:r>
            <a:endParaRPr lang="en-TW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11E684-EBDB-D84C-8093-A38DF2DCC1B7}"/>
              </a:ext>
            </a:extLst>
          </p:cNvPr>
          <p:cNvSpPr txBox="1"/>
          <p:nvPr/>
        </p:nvSpPr>
        <p:spPr>
          <a:xfrm>
            <a:off x="336158" y="3756142"/>
            <a:ext cx="2743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Please refer to Agent-based Computing</a:t>
            </a:r>
          </a:p>
          <a:p>
            <a:pPr algn="ctr"/>
            <a:r>
              <a:rPr lang="en-US" sz="1100" dirty="0"/>
              <a:t> i.e. </a:t>
            </a:r>
            <a:r>
              <a:rPr lang="en-US" sz="1100" dirty="0" err="1"/>
              <a:t>NetLogo</a:t>
            </a:r>
            <a:endParaRPr lang="en-TW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579298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Where is </a:t>
            </a:r>
            <a:r>
              <a:rPr lang="en-US" dirty="0" err="1">
                <a:solidFill>
                  <a:schemeClr val="tx1"/>
                </a:solidFill>
              </a:rPr>
              <a:t>Paxos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EB5BA47-7BCE-FB4D-9FB6-B38436F41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221" y="1017725"/>
            <a:ext cx="6285558" cy="387555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D8FFB60B-50FC-414D-B436-9014EAEA7D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2176359"/>
            <a:ext cx="2133111" cy="14168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ED8898-82BD-6646-A374-9E4A0CC8B5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56169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Simplicity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r>
              <a:rPr lang="en-US">
                <a:solidFill>
                  <a:schemeClr val="tx1"/>
                </a:solidFill>
              </a:rPr>
              <a:t> is Strategic!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C874AA-BAA0-BC47-9C18-53BDEAE6F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622" y="1003501"/>
            <a:ext cx="4423157" cy="3889009"/>
          </a:xfrm>
        </p:spPr>
        <p:txBody>
          <a:bodyPr/>
          <a:lstStyle/>
          <a:p>
            <a:r>
              <a:rPr lang="en-US" dirty="0"/>
              <a:t>The Named Roles in </a:t>
            </a:r>
            <a:r>
              <a:rPr lang="en-US" dirty="0" err="1"/>
              <a:t>Paxos</a:t>
            </a:r>
            <a:r>
              <a:rPr lang="en-US" dirty="0"/>
              <a:t>/Raft</a:t>
            </a:r>
          </a:p>
          <a:p>
            <a:pPr lvl="1"/>
            <a:r>
              <a:rPr lang="en-US" dirty="0"/>
              <a:t>Proposers to present changes</a:t>
            </a:r>
          </a:p>
          <a:p>
            <a:pPr lvl="1"/>
            <a:r>
              <a:rPr lang="en-US" dirty="0"/>
              <a:t>Learners to Authorize</a:t>
            </a:r>
          </a:p>
          <a:p>
            <a:pPr lvl="1"/>
            <a:r>
              <a:rPr lang="en-US" dirty="0"/>
              <a:t>Learner to Execute</a:t>
            </a:r>
          </a:p>
          <a:p>
            <a:pPr lvl="1"/>
            <a:endParaRPr lang="en-US" dirty="0"/>
          </a:p>
          <a:p>
            <a:r>
              <a:rPr lang="en-US" dirty="0"/>
              <a:t>Governance Tools</a:t>
            </a:r>
          </a:p>
          <a:p>
            <a:pPr lvl="1"/>
            <a:r>
              <a:rPr lang="en-US" dirty="0" err="1"/>
              <a:t>Holacracy</a:t>
            </a:r>
            <a:endParaRPr lang="en-US" dirty="0"/>
          </a:p>
          <a:p>
            <a:pPr lvl="1"/>
            <a:r>
              <a:rPr lang="en-US" dirty="0"/>
              <a:t>Hypha-Decentralized Human Organization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5905BA4-AF62-4F42-9981-67F860D1BD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6779" y="3423370"/>
            <a:ext cx="3195687" cy="140480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08731A7-7B71-D04B-8517-6F2524E8D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6779" y="1529957"/>
            <a:ext cx="3158396" cy="1269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652C0-B252-A945-B448-816B7DF8CFFD}"/>
              </a:ext>
            </a:extLst>
          </p:cNvPr>
          <p:cNvSpPr txBox="1"/>
          <p:nvPr/>
        </p:nvSpPr>
        <p:spPr>
          <a:xfrm>
            <a:off x="4511779" y="2817598"/>
            <a:ext cx="4145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00" dirty="0"/>
              <a:t>Image Source: </a:t>
            </a:r>
            <a:r>
              <a:rPr lang="en-US" sz="1000" b="1" dirty="0">
                <a:hlinkClick r:id="rId5"/>
              </a:rPr>
              <a:t>An Overview of Consensus Algorithms</a:t>
            </a:r>
            <a:r>
              <a:rPr lang="en-TW" sz="1000" dirty="0"/>
              <a:t>, by DxChain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02045E-8B79-A741-ACBB-6327A1CFDCA6}"/>
              </a:ext>
            </a:extLst>
          </p:cNvPr>
          <p:cNvSpPr txBox="1"/>
          <p:nvPr/>
        </p:nvSpPr>
        <p:spPr>
          <a:xfrm>
            <a:off x="5156187" y="4881203"/>
            <a:ext cx="28568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00" dirty="0"/>
              <a:t>Image Source: </a:t>
            </a:r>
            <a:r>
              <a:rPr lang="en-US" sz="1000" b="1" dirty="0">
                <a:hlinkClick r:id="rId7"/>
              </a:rPr>
              <a:t>Hypha Project</a:t>
            </a:r>
            <a:r>
              <a:rPr lang="en-TW" sz="1000" dirty="0"/>
              <a:t>, by Hypha Earth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84A0D4-8606-3A4A-977D-214055E63E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13942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Paxos</a:t>
            </a:r>
            <a:r>
              <a:rPr lang="en-US" dirty="0">
                <a:solidFill>
                  <a:schemeClr val="tx1"/>
                </a:solidFill>
              </a:rPr>
              <a:t> Visualized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6D1FD79-A826-C244-8128-2D148783A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36" y="1131165"/>
            <a:ext cx="5769327" cy="39381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A1FF2-78CB-0F4B-90E0-13E8904EF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93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Talk on the subject of </a:t>
            </a:r>
            <a:r>
              <a:rPr lang="en-US" dirty="0" err="1">
                <a:solidFill>
                  <a:schemeClr val="tx1"/>
                </a:solidFill>
              </a:rPr>
              <a:t>Paxos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FD57B78-2E38-154C-A253-67AB3AE18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89" y="944640"/>
            <a:ext cx="6283222" cy="389406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A30679CB-E740-4A47-91CA-308DCA3562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2199503"/>
            <a:ext cx="1785201" cy="11857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A58A3-6EB5-F54F-A063-BDA4F6FF87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60748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Talk on the subject of Raft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CB8BAF3-C749-8946-866E-F4DA19DDF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352" y="1017725"/>
            <a:ext cx="5287296" cy="3752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AA0E7-E4CD-E546-B3EC-DBE432D585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738211"/>
            <a:ext cx="2197047" cy="20920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4D533-10FF-8946-8B42-DCA33CB5BC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81254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Kubernetes</a:t>
            </a:r>
            <a:r>
              <a:rPr lang="en-US" dirty="0">
                <a:solidFill>
                  <a:schemeClr val="tx1"/>
                </a:solidFill>
              </a:rPr>
              <a:t>/ETCD and Raft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7A226F9-1852-EB4C-8EE8-84AD11B78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457" y="1017725"/>
            <a:ext cx="5629086" cy="34707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CED71-FEFE-F047-96C7-FE869847A2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CA3CA-B510-4B4C-B513-15C92F2CA4C8}"/>
              </a:ext>
            </a:extLst>
          </p:cNvPr>
          <p:cNvSpPr txBox="1"/>
          <p:nvPr/>
        </p:nvSpPr>
        <p:spPr>
          <a:xfrm>
            <a:off x="2191380" y="4663217"/>
            <a:ext cx="4830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Notice that </a:t>
            </a:r>
            <a:r>
              <a:rPr lang="en-TW" b="1" dirty="0"/>
              <a:t>Kubernetes</a:t>
            </a:r>
            <a:r>
              <a:rPr lang="en-TW" dirty="0"/>
              <a:t> is the original form of Cybernetics.</a:t>
            </a:r>
          </a:p>
        </p:txBody>
      </p:sp>
    </p:spTree>
    <p:extLst>
      <p:ext uri="{BB962C8B-B14F-4D97-AF65-F5344CB8AC3E}">
        <p14:creationId xmlns:p14="http://schemas.microsoft.com/office/powerpoint/2010/main" val="2711119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E9788-C71B-5644-9DBC-E4E0AF1325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82464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The notion of Symmetry/Symmetry-breaking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BBEA90-2F8A-2143-BA86-4778DE12F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827465"/>
          </a:xfrm>
        </p:spPr>
        <p:txBody>
          <a:bodyPr/>
          <a:lstStyle/>
          <a:p>
            <a:r>
              <a:rPr lang="en-TW" dirty="0"/>
              <a:t>Find a video or image showing the Trust-worthy Book Keeping comes from Symmetry and Symmetry-Breaking!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8AECFB7F-93B6-5347-91B7-C0E2D526CD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2007" y="2114690"/>
            <a:ext cx="2321378" cy="1552849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FAFC7EA-18F1-D94D-B5C4-4B6A58F675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344" y="2114689"/>
            <a:ext cx="2321378" cy="1552850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1A867CAC-EB8C-EB4E-A4C7-3787B9BC95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69" y="2114689"/>
            <a:ext cx="2321379" cy="15528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1B9A5-9E99-274E-A2A9-99E0994402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17611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A Common Trick in Data Verification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BBEA90-2F8A-2143-BA86-4778DE12F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789508"/>
          </a:xfrm>
        </p:spPr>
        <p:txBody>
          <a:bodyPr/>
          <a:lstStyle/>
          <a:p>
            <a:r>
              <a:rPr lang="en-TW" dirty="0"/>
              <a:t>Double Entry Ledger is a mechanism to leverage closure properties to verify data!</a:t>
            </a:r>
          </a:p>
          <a:p>
            <a:r>
              <a:rPr lang="en-TW" dirty="0"/>
              <a:t>Double Entry Book Keeping was used as an example to explain the power of Symmetry/Invariance properties in Mathematics, not the only application</a:t>
            </a:r>
          </a:p>
          <a:p>
            <a:r>
              <a:rPr lang="en-TW" dirty="0"/>
              <a:t>All fields of sciences and maths are grounded on invariance somehow.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074314B8-B6DE-884B-B992-12CB13C913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340" y="2993057"/>
            <a:ext cx="2101559" cy="1995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F60DE9-9FD2-784E-9B93-8842FF9CB18A}"/>
              </a:ext>
            </a:extLst>
          </p:cNvPr>
          <p:cNvSpPr txBox="1"/>
          <p:nvPr/>
        </p:nvSpPr>
        <p:spPr>
          <a:xfrm>
            <a:off x="3025899" y="4732289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plato.stanford.edu</a:t>
            </a:r>
            <a:r>
              <a:rPr lang="en-US" dirty="0">
                <a:hlinkClick r:id="rId4"/>
              </a:rPr>
              <a:t>/entries/</a:t>
            </a:r>
            <a:r>
              <a:rPr lang="en-US" dirty="0" err="1">
                <a:hlinkClick r:id="rId4"/>
              </a:rPr>
              <a:t>weyl</a:t>
            </a:r>
            <a:r>
              <a:rPr lang="en-US" dirty="0">
                <a:hlinkClick r:id="rId4"/>
              </a:rPr>
              <a:t>/</a:t>
            </a:r>
            <a:endParaRPr lang="en-TW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B9F0F-49BB-6E4A-9227-3F0506841A38}"/>
              </a:ext>
            </a:extLst>
          </p:cNvPr>
          <p:cNvSpPr txBox="1"/>
          <p:nvPr/>
        </p:nvSpPr>
        <p:spPr>
          <a:xfrm>
            <a:off x="4790660" y="3144638"/>
            <a:ext cx="31983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root of all symmetry principles lies in the assumption that it is impossible to observe certain basic quantities” (p. 178 of </a:t>
            </a:r>
            <a:r>
              <a:rPr lang="en-US" i="1" dirty="0"/>
              <a:t>Particle Physics and Introduction to Field Theory</a:t>
            </a:r>
            <a:r>
              <a:rPr lang="en-US" dirty="0"/>
              <a:t>, New York: Harwood Academic Publishers.)</a:t>
            </a:r>
            <a:endParaRPr lang="en-TW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F6626-3F66-164D-B1AA-3B0CA50687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00799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is Simplicity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r>
              <a:rPr lang="en-US" dirty="0">
                <a:solidFill>
                  <a:schemeClr val="tx1"/>
                </a:solidFill>
              </a:rPr>
              <a:t> so Strategic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C874AA-BAA0-BC47-9C18-53BDEAE6F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622" y="1003501"/>
            <a:ext cx="4423157" cy="3889009"/>
          </a:xfrm>
        </p:spPr>
        <p:txBody>
          <a:bodyPr/>
          <a:lstStyle/>
          <a:p>
            <a:r>
              <a:rPr lang="en-US" dirty="0"/>
              <a:t>Controlled Entropy = Controlled Time</a:t>
            </a:r>
          </a:p>
          <a:p>
            <a:pPr lvl="1"/>
            <a:r>
              <a:rPr lang="en-US" dirty="0"/>
              <a:t>Think about Google’s interface</a:t>
            </a:r>
          </a:p>
          <a:p>
            <a:pPr lvl="1"/>
            <a:r>
              <a:rPr lang="en-US" dirty="0"/>
              <a:t>Why are they removing buttons on iPhone?</a:t>
            </a:r>
          </a:p>
          <a:p>
            <a:pPr lvl="1"/>
            <a:r>
              <a:rPr lang="en-US" dirty="0"/>
              <a:t>Bound Variables in Logics </a:t>
            </a:r>
          </a:p>
          <a:p>
            <a:pPr lvl="1"/>
            <a:endParaRPr lang="en-US" dirty="0"/>
          </a:p>
          <a:p>
            <a:r>
              <a:rPr lang="en-US" dirty="0"/>
              <a:t>When complexity is inevitable</a:t>
            </a:r>
          </a:p>
          <a:p>
            <a:pPr lvl="1"/>
            <a:r>
              <a:rPr lang="en-US" dirty="0"/>
              <a:t>Leverage the notion of symmetry</a:t>
            </a:r>
          </a:p>
          <a:p>
            <a:pPr lvl="1"/>
            <a:r>
              <a:rPr lang="en-US" dirty="0"/>
              <a:t>See Hermann Weyl’s quote on lacking information…</a:t>
            </a:r>
          </a:p>
        </p:txBody>
      </p:sp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AD09F99A-641E-2D4F-BF51-F5E54AC61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5921" y="1489038"/>
            <a:ext cx="3633297" cy="26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0798BA-AF48-C944-9195-C1E7E5F05246}"/>
              </a:ext>
            </a:extLst>
          </p:cNvPr>
          <p:cNvSpPr txBox="1"/>
          <p:nvPr/>
        </p:nvSpPr>
        <p:spPr>
          <a:xfrm>
            <a:off x="4848836" y="4211202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00" dirty="0"/>
              <a:t>Image Source: </a:t>
            </a:r>
            <a:r>
              <a:rPr lang="en-TW" sz="1000" dirty="0">
                <a:hlinkClick r:id="rId3"/>
              </a:rPr>
              <a:t>Intro to System Science and Cybernetics</a:t>
            </a:r>
            <a:r>
              <a:rPr lang="en-TW" sz="1000" dirty="0"/>
              <a:t>,</a:t>
            </a:r>
          </a:p>
          <a:p>
            <a:pPr algn="ctr"/>
            <a:r>
              <a:rPr lang="en-US" sz="1000" dirty="0"/>
              <a:t>Dr Paul </a:t>
            </a:r>
            <a:r>
              <a:rPr lang="en-US" sz="1000" dirty="0" err="1"/>
              <a:t>Pangaro</a:t>
            </a:r>
            <a:endParaRPr lang="en-TW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5725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and Spacetime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91FD96AE-B0B8-C443-B6B1-2C4FA797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333" y="2818150"/>
            <a:ext cx="3213204" cy="2099587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11DCB1B4-B82A-C445-AEDE-C0A7A176D8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8" y="2818150"/>
            <a:ext cx="3213204" cy="2102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EFAEA-D7B8-354B-B055-ED0FDE7A9DE8}"/>
              </a:ext>
            </a:extLst>
          </p:cNvPr>
          <p:cNvSpPr txBox="1"/>
          <p:nvPr/>
        </p:nvSpPr>
        <p:spPr>
          <a:xfrm>
            <a:off x="1460715" y="1029891"/>
            <a:ext cx="62225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如果我不运行计算机，或者说让计算机待机，那么电脑就会处于一种类似于休息的状态。其实这么说也没错，但实际上还是有点不一样的。计算机实际上每时每刻都在执行命令，</a:t>
            </a:r>
            <a:r>
              <a:rPr lang="en-US" dirty="0"/>
              <a:t>ALU</a:t>
            </a:r>
            <a:r>
              <a:rPr lang="zh-TW" altLang="en-US" dirty="0"/>
              <a:t>从不停止。</a:t>
            </a:r>
            <a:r>
              <a:rPr lang="en-US" dirty="0"/>
              <a:t>ALU</a:t>
            </a:r>
            <a:r>
              <a:rPr lang="zh-TW" altLang="en-US" dirty="0"/>
              <a:t>每个时钟周期都在干活，输出结果，状态位，</a:t>
            </a:r>
            <a:r>
              <a:rPr lang="en-US" dirty="0"/>
              <a:t>PC</a:t>
            </a:r>
            <a:r>
              <a:rPr lang="zh-TW" altLang="en-US" dirty="0"/>
              <a:t>一直在产一条指令的地址。我们所认为的计算机待机，其实只是电脑在空循环。这个说法也有对的地方。因为空循环的能耗确实小于使用中。空循环时除了最基本的</a:t>
            </a:r>
            <a:r>
              <a:rPr lang="en-US" dirty="0"/>
              <a:t>CPU</a:t>
            </a:r>
            <a:r>
              <a:rPr lang="zh-TW" altLang="en-US" dirty="0"/>
              <a:t>供电以外，需要隔一定时间去刷新主存防止因漏电导致数据丢失。</a:t>
            </a:r>
            <a:endParaRPr lang="en-US" altLang="zh-TW" dirty="0"/>
          </a:p>
          <a:p>
            <a:r>
              <a:rPr lang="en-US" dirty="0"/>
              <a:t>					</a:t>
            </a:r>
            <a:r>
              <a:rPr lang="en-US" altLang="zh-CN" dirty="0">
                <a:hlinkClick r:id="rId8"/>
              </a:rPr>
              <a:t>Oct 2020</a:t>
            </a:r>
            <a:r>
              <a:rPr lang="zh-CN" altLang="en-US" dirty="0">
                <a:hlinkClick r:id="rId8"/>
              </a:rPr>
              <a:t> </a:t>
            </a:r>
            <a:r>
              <a:rPr lang="zh-CN" altLang="en-US" dirty="0"/>
              <a:t>郑</a:t>
            </a:r>
            <a:r>
              <a:rPr lang="en-US" dirty="0" err="1"/>
              <a:t>吉源</a:t>
            </a:r>
            <a:endParaRPr lang="en-TW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112741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Quantum Terminology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C7A27-FA6D-4E48-8324-7D868653C9C0}"/>
              </a:ext>
            </a:extLst>
          </p:cNvPr>
          <p:cNvSpPr txBox="1"/>
          <p:nvPr/>
        </p:nvSpPr>
        <p:spPr>
          <a:xfrm>
            <a:off x="421038" y="1295531"/>
            <a:ext cx="395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/>
              <a:t>Superposition compresses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2D71A-EE32-F343-A062-8424DB5BA2FA}"/>
              </a:ext>
            </a:extLst>
          </p:cNvPr>
          <p:cNvSpPr txBox="1"/>
          <p:nvPr/>
        </p:nvSpPr>
        <p:spPr>
          <a:xfrm>
            <a:off x="4768191" y="1295531"/>
            <a:ext cx="395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/>
              <a:t>Entanglement collapses space</a:t>
            </a:r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5360F80-5BEB-1341-9F52-0E892F8D5A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81" y="1961281"/>
            <a:ext cx="3465284" cy="2267510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61505B7B-8F19-574E-AC04-7E2794C6A8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865" y="1961281"/>
            <a:ext cx="3465283" cy="2267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668610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005809" y="448985"/>
            <a:ext cx="7236154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CISC versus RISC Instruction Sets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F84B75A2-2CDF-444B-9D75-00B2F6B35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341" y="1247928"/>
            <a:ext cx="5441318" cy="35605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92719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005809" y="448985"/>
            <a:ext cx="7236154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ARM versus Intel Instruction Sets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A4037DC4-DDFC-2049-A7DC-55C154E25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978" y="1172451"/>
            <a:ext cx="5666043" cy="3707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06553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895240"/>
              </p:ext>
            </p:extLst>
          </p:nvPr>
        </p:nvGraphicFramePr>
        <p:xfrm>
          <a:off x="2202061" y="1017725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202061" y="1017725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4018" y="3288170"/>
            <a:ext cx="5795963" cy="1675210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050" dirty="0">
                <a:ea typeface="新細明體" panose="02020500000000000000" pitchFamily="18" charset="-120"/>
              </a:rPr>
              <a:t>Executing the </a:t>
            </a:r>
            <a:r>
              <a:rPr lang="en-US" altLang="zh-TW" sz="105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05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050" dirty="0">
                <a:ea typeface="新細明體" panose="02020500000000000000" pitchFamily="18" charset="-120"/>
              </a:rPr>
            </a:br>
            <a:r>
              <a:rPr lang="en-US" altLang="zh-TW" sz="105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Have the </a:t>
            </a:r>
            <a:r>
              <a:rPr lang="en-US" altLang="zh-TW" sz="9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05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05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05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05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Write the </a:t>
            </a:r>
            <a:r>
              <a:rPr lang="en-US" altLang="zh-TW" sz="9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050" dirty="0">
                <a:ea typeface="新細明體" panose="02020500000000000000" pitchFamily="18" charset="-120"/>
              </a:rPr>
            </a:br>
            <a:r>
              <a:rPr lang="en-US" altLang="zh-TW" sz="105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33423651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2168</Words>
  <Application>Microsoft Macintosh PowerPoint</Application>
  <PresentationFormat>On-screen Show (16:9)</PresentationFormat>
  <Paragraphs>286</Paragraphs>
  <Slides>49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The Whole Computer</vt:lpstr>
      <vt:lpstr>What is a Mother Board?</vt:lpstr>
      <vt:lpstr>What is Hyper-threading?</vt:lpstr>
      <vt:lpstr>Computer Architectures</vt:lpstr>
      <vt:lpstr>Computing and Spacetime</vt:lpstr>
      <vt:lpstr>Quantum Terminology</vt:lpstr>
      <vt:lpstr>CISC versus RISC Instruction Sets</vt:lpstr>
      <vt:lpstr>ARM versus Intel Instruction Sets</vt:lpstr>
      <vt:lpstr>Processing logic: fetch-execute cycle</vt:lpstr>
      <vt:lpstr>The Hack computer</vt:lpstr>
      <vt:lpstr>Main Parts of the Hack Computer</vt:lpstr>
      <vt:lpstr>Data memory</vt:lpstr>
      <vt:lpstr>Screen</vt:lpstr>
      <vt:lpstr>Screen memory map</vt:lpstr>
      <vt:lpstr>Keyboard</vt:lpstr>
      <vt:lpstr>Memory: conceptual / programmer’s view</vt:lpstr>
      <vt:lpstr>Memory: physical implementation</vt:lpstr>
      <vt:lpstr>CPU</vt:lpstr>
      <vt:lpstr>CPU</vt:lpstr>
      <vt:lpstr>The C-instruction revisited</vt:lpstr>
      <vt:lpstr>CPU implementation</vt:lpstr>
      <vt:lpstr>Computer-on-a-chip interface</vt:lpstr>
      <vt:lpstr>Computer-on-a-chip implementation</vt:lpstr>
      <vt:lpstr>Perspective: from here to a “real” computer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Counting and Abstract Counting</vt:lpstr>
      <vt:lpstr>Main Thesis of today’s lecture: “How do you know that you know?” “Writing Technology” being the a way to help reach consensus?</vt:lpstr>
      <vt:lpstr>Language Independent Analysis Methods</vt:lpstr>
      <vt:lpstr>A Cognitive Foundation X makes sense in Context Y</vt:lpstr>
      <vt:lpstr>Where is Paxos?</vt:lpstr>
      <vt:lpstr>Simplicity in NsM is Strategic!</vt:lpstr>
      <vt:lpstr>Paxos Visualized</vt:lpstr>
      <vt:lpstr>A Talk on the subject of Paxos</vt:lpstr>
      <vt:lpstr>A Talk on the subject of Raft</vt:lpstr>
      <vt:lpstr>Kubernetes/ETCD and Raft</vt:lpstr>
      <vt:lpstr>Namespace Management in Time</vt:lpstr>
      <vt:lpstr>The notion of Symmetry/Symmetry-breaking</vt:lpstr>
      <vt:lpstr>A Common Trick in Data Verification</vt:lpstr>
      <vt:lpstr>Why is Simplicity in NsM so Strategic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104</cp:revision>
  <dcterms:modified xsi:type="dcterms:W3CDTF">2020-10-13T07:12:51Z</dcterms:modified>
</cp:coreProperties>
</file>